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7559675" cy="1069181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5050"/>
    <a:srgbClr val="66FFCC"/>
    <a:srgbClr val="902093"/>
    <a:srgbClr val="99CC00"/>
    <a:srgbClr val="00FF99"/>
    <a:srgbClr val="FFFFCC"/>
    <a:srgbClr val="FFFFFF"/>
    <a:srgbClr val="CC99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838" autoAdjust="0"/>
    <p:restoredTop sz="94660"/>
  </p:normalViewPr>
  <p:slideViewPr>
    <p:cSldViewPr snapToGrid="0">
      <p:cViewPr>
        <p:scale>
          <a:sx n="75" d="100"/>
          <a:sy n="75" d="100"/>
        </p:scale>
        <p:origin x="1200" y="-17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5512-5575-4C49-9A0E-07E4DC15A7C1}" type="datetimeFigureOut">
              <a:rPr kumimoji="1" lang="ja-JP" altLang="en-US" smtClean="0"/>
              <a:t>2019/5/15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66BF-0385-4B81-AAEC-7F1E3AEA9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524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5512-5575-4C49-9A0E-07E4DC15A7C1}" type="datetimeFigureOut">
              <a:rPr kumimoji="1" lang="ja-JP" altLang="en-US" smtClean="0"/>
              <a:t>2019/5/15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66BF-0385-4B81-AAEC-7F1E3AEA9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453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5512-5575-4C49-9A0E-07E4DC15A7C1}" type="datetimeFigureOut">
              <a:rPr kumimoji="1" lang="ja-JP" altLang="en-US" smtClean="0"/>
              <a:t>2019/5/15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66BF-0385-4B81-AAEC-7F1E3AEA9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96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5512-5575-4C49-9A0E-07E4DC15A7C1}" type="datetimeFigureOut">
              <a:rPr kumimoji="1" lang="ja-JP" altLang="en-US" smtClean="0"/>
              <a:t>2019/5/15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66BF-0385-4B81-AAEC-7F1E3AEA9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92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5512-5575-4C49-9A0E-07E4DC15A7C1}" type="datetimeFigureOut">
              <a:rPr kumimoji="1" lang="ja-JP" altLang="en-US" smtClean="0"/>
              <a:t>2019/5/15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66BF-0385-4B81-AAEC-7F1E3AEA9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4085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5512-5575-4C49-9A0E-07E4DC15A7C1}" type="datetimeFigureOut">
              <a:rPr kumimoji="1" lang="ja-JP" altLang="en-US" smtClean="0"/>
              <a:t>2019/5/15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66BF-0385-4B81-AAEC-7F1E3AEA9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41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5512-5575-4C49-9A0E-07E4DC15A7C1}" type="datetimeFigureOut">
              <a:rPr kumimoji="1" lang="ja-JP" altLang="en-US" smtClean="0"/>
              <a:t>2019/5/15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66BF-0385-4B81-AAEC-7F1E3AEA9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050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5512-5575-4C49-9A0E-07E4DC15A7C1}" type="datetimeFigureOut">
              <a:rPr kumimoji="1" lang="ja-JP" altLang="en-US" smtClean="0"/>
              <a:t>2019/5/15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66BF-0385-4B81-AAEC-7F1E3AEA9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077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5512-5575-4C49-9A0E-07E4DC15A7C1}" type="datetimeFigureOut">
              <a:rPr kumimoji="1" lang="ja-JP" altLang="en-US" smtClean="0"/>
              <a:t>2019/5/15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66BF-0385-4B81-AAEC-7F1E3AEA9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65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5512-5575-4C49-9A0E-07E4DC15A7C1}" type="datetimeFigureOut">
              <a:rPr kumimoji="1" lang="ja-JP" altLang="en-US" smtClean="0"/>
              <a:t>2019/5/15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66BF-0385-4B81-AAEC-7F1E3AEA9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12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D5512-5575-4C49-9A0E-07E4DC15A7C1}" type="datetimeFigureOut">
              <a:rPr kumimoji="1" lang="ja-JP" altLang="en-US" smtClean="0"/>
              <a:t>2019/5/15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166BF-0385-4B81-AAEC-7F1E3AEA9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8602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D5512-5575-4C49-9A0E-07E4DC15A7C1}" type="datetimeFigureOut">
              <a:rPr kumimoji="1" lang="ja-JP" altLang="en-US" smtClean="0"/>
              <a:t>2019/5/15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166BF-0385-4B81-AAEC-7F1E3AEA9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395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18" Type="http://schemas.microsoft.com/office/2007/relationships/hdphoto" Target="../media/hdphoto4.wdp"/><Relationship Id="rId26" Type="http://schemas.openxmlformats.org/officeDocument/2006/relationships/image" Target="../media/image20.png"/><Relationship Id="rId39" Type="http://schemas.openxmlformats.org/officeDocument/2006/relationships/image" Target="../media/image33.png"/><Relationship Id="rId3" Type="http://schemas.openxmlformats.org/officeDocument/2006/relationships/image" Target="../media/image2.jpeg"/><Relationship Id="rId21" Type="http://schemas.openxmlformats.org/officeDocument/2006/relationships/image" Target="../media/image16.png"/><Relationship Id="rId34" Type="http://schemas.openxmlformats.org/officeDocument/2006/relationships/image" Target="../media/image28.png"/><Relationship Id="rId42" Type="http://schemas.openxmlformats.org/officeDocument/2006/relationships/image" Target="../media/image36.png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17" Type="http://schemas.openxmlformats.org/officeDocument/2006/relationships/image" Target="../media/image13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41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40" Type="http://schemas.openxmlformats.org/officeDocument/2006/relationships/image" Target="../media/image34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10" Type="http://schemas.microsoft.com/office/2007/relationships/hdphoto" Target="../media/hdphoto2.wdp"/><Relationship Id="rId19" Type="http://schemas.openxmlformats.org/officeDocument/2006/relationships/image" Target="../media/image14.png"/><Relationship Id="rId31" Type="http://schemas.openxmlformats.org/officeDocument/2006/relationships/image" Target="../media/image25.png"/><Relationship Id="rId4" Type="http://schemas.openxmlformats.org/officeDocument/2006/relationships/image" Target="../media/image3.jpg"/><Relationship Id="rId9" Type="http://schemas.openxmlformats.org/officeDocument/2006/relationships/image" Target="../media/image7.png"/><Relationship Id="rId14" Type="http://schemas.openxmlformats.org/officeDocument/2006/relationships/image" Target="../media/image10.png"/><Relationship Id="rId22" Type="http://schemas.microsoft.com/office/2007/relationships/hdphoto" Target="../media/hdphoto5.wdp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63" b="33921"/>
          <a:stretch/>
        </p:blipFill>
        <p:spPr>
          <a:xfrm>
            <a:off x="-140981" y="206720"/>
            <a:ext cx="5886802" cy="863600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2086358" y="2242866"/>
            <a:ext cx="5383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200" dirty="0" smtClean="0">
                <a:solidFill>
                  <a:schemeClr val="accent6">
                    <a:lumMod val="50000"/>
                  </a:schemeClr>
                </a:solidFill>
                <a:latin typeface="+mn-ea"/>
                <a:cs typeface="メイリオ" panose="020B0604030504040204" pitchFamily="50" charset="-128"/>
              </a:rPr>
              <a:t>マリンバのあたたかく、柔らかな音色をお楽しみください。</a:t>
            </a:r>
            <a:endParaRPr lang="en-US" altLang="ja-JP" sz="1200" dirty="0" smtClean="0">
              <a:solidFill>
                <a:schemeClr val="accent6">
                  <a:lumMod val="50000"/>
                </a:schemeClr>
              </a:solidFill>
              <a:latin typeface="+mn-ea"/>
              <a:cs typeface="メイリオ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200" dirty="0" smtClean="0">
                <a:solidFill>
                  <a:schemeClr val="accent6">
                    <a:lumMod val="50000"/>
                  </a:schemeClr>
                </a:solidFill>
                <a:latin typeface="+mn-ea"/>
                <a:cs typeface="メイリオ" panose="020B0604030504040204" pitchFamily="50" charset="-128"/>
              </a:rPr>
              <a:t>小さいお子様用に、マットもご用意してますので靴を脱いでリラックス</a:t>
            </a:r>
            <a:endParaRPr lang="en-US" altLang="ja-JP" sz="1200" dirty="0" smtClean="0">
              <a:solidFill>
                <a:schemeClr val="accent6">
                  <a:lumMod val="50000"/>
                </a:schemeClr>
              </a:solidFill>
              <a:latin typeface="+mn-ea"/>
              <a:cs typeface="メイリオ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200" dirty="0" smtClean="0">
                <a:solidFill>
                  <a:schemeClr val="accent6">
                    <a:lumMod val="50000"/>
                  </a:schemeClr>
                </a:solidFill>
                <a:latin typeface="+mn-ea"/>
                <a:cs typeface="メイリオ" panose="020B0604030504040204" pitchFamily="50" charset="-128"/>
              </a:rPr>
              <a:t>しながらお聴きください。イスの席のご用意もありますので、どなたさまもご来場お待ちしております。</a:t>
            </a:r>
            <a:endParaRPr lang="en-US" altLang="ja-JP" sz="1200" dirty="0" smtClean="0">
              <a:solidFill>
                <a:schemeClr val="accent6">
                  <a:lumMod val="50000"/>
                </a:schemeClr>
              </a:solidFill>
              <a:latin typeface="+mn-ea"/>
              <a:cs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113531" y="1146524"/>
            <a:ext cx="5238965" cy="1175357"/>
          </a:xfrm>
          <a:prstGeom prst="rect">
            <a:avLst/>
          </a:prstGeom>
          <a:noFill/>
          <a:effectLst/>
        </p:spPr>
        <p:txBody>
          <a:bodyPr wrap="square" lIns="66709" tIns="33355" rIns="66709" bIns="33355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ja-JP" altLang="en-US" sz="32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66FFCC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マリンバで楽しむ</a:t>
            </a:r>
            <a:endParaRPr lang="en-US" altLang="ja-JP" sz="32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66FFCC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32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66FFCC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32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66FFCC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sz="4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66FFCC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サマーコンサート</a:t>
            </a:r>
            <a:endParaRPr lang="en-US" altLang="ja-JP" sz="40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66FFCC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81984" y="7363705"/>
            <a:ext cx="3843469" cy="206210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endParaRPr lang="en-US" altLang="ja-JP" sz="700" b="1" dirty="0" smtClean="0"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  <a:p>
            <a:r>
              <a:rPr lang="ja-JP" altLang="en-US" sz="1400" b="1" dirty="0" smtClean="0">
                <a:latin typeface="游明朝 Light" panose="02020300000000000000" pitchFamily="18" charset="-128"/>
                <a:ea typeface="游明朝 Light" panose="02020300000000000000" pitchFamily="18" charset="-128"/>
              </a:rPr>
              <a:t>遠藤　真弓</a:t>
            </a:r>
            <a:endParaRPr lang="en-US" altLang="ja-JP" sz="1400" b="1" dirty="0" smtClean="0"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  <a:p>
            <a:endParaRPr lang="ja-JP" altLang="en-US" sz="800" b="1" dirty="0"/>
          </a:p>
          <a:p>
            <a:r>
              <a:rPr lang="ja-JP" altLang="en-US" sz="900" dirty="0">
                <a:latin typeface="+mn-ea"/>
              </a:rPr>
              <a:t>埼玉県出身</a:t>
            </a:r>
            <a:r>
              <a:rPr lang="ja-JP" altLang="en-US" sz="900" dirty="0" smtClean="0">
                <a:latin typeface="+mn-ea"/>
              </a:rPr>
              <a:t>。</a:t>
            </a:r>
            <a:r>
              <a:rPr lang="en-US" altLang="ja-JP" sz="900" dirty="0" smtClean="0">
                <a:latin typeface="+mn-ea"/>
              </a:rPr>
              <a:t>3</a:t>
            </a:r>
            <a:r>
              <a:rPr lang="ja-JP" altLang="en-US" sz="900" dirty="0" smtClean="0">
                <a:latin typeface="+mn-ea"/>
              </a:rPr>
              <a:t>歳</a:t>
            </a:r>
            <a:r>
              <a:rPr lang="ja-JP" altLang="en-US" sz="900" dirty="0">
                <a:latin typeface="+mn-ea"/>
              </a:rPr>
              <a:t>よりピアノ</a:t>
            </a:r>
            <a:r>
              <a:rPr lang="ja-JP" altLang="en-US" sz="900" dirty="0" smtClean="0">
                <a:latin typeface="+mn-ea"/>
              </a:rPr>
              <a:t>、</a:t>
            </a:r>
            <a:r>
              <a:rPr lang="en-US" altLang="ja-JP" sz="900" dirty="0" smtClean="0">
                <a:latin typeface="+mn-ea"/>
              </a:rPr>
              <a:t>1</a:t>
            </a:r>
            <a:r>
              <a:rPr lang="en-US" altLang="ja-JP" sz="900" dirty="0">
                <a:latin typeface="+mn-ea"/>
              </a:rPr>
              <a:t>2</a:t>
            </a:r>
            <a:r>
              <a:rPr lang="ja-JP" altLang="en-US" sz="900" dirty="0" smtClean="0">
                <a:latin typeface="+mn-ea"/>
              </a:rPr>
              <a:t>歳</a:t>
            </a:r>
            <a:r>
              <a:rPr lang="ja-JP" altLang="en-US" sz="900" dirty="0">
                <a:latin typeface="+mn-ea"/>
              </a:rPr>
              <a:t>よりマリンバを始める</a:t>
            </a:r>
            <a:r>
              <a:rPr lang="ja-JP" altLang="en-US" sz="900" dirty="0" smtClean="0">
                <a:latin typeface="+mn-ea"/>
              </a:rPr>
              <a:t>。</a:t>
            </a:r>
            <a:endParaRPr lang="en-US" altLang="ja-JP" sz="900" dirty="0" smtClean="0">
              <a:latin typeface="+mn-ea"/>
            </a:endParaRPr>
          </a:p>
          <a:p>
            <a:r>
              <a:rPr lang="ja-JP" altLang="en-US" sz="900" dirty="0" smtClean="0">
                <a:latin typeface="+mn-ea"/>
              </a:rPr>
              <a:t>埼玉</a:t>
            </a:r>
            <a:r>
              <a:rPr lang="ja-JP" altLang="en-US" sz="900" dirty="0">
                <a:latin typeface="+mn-ea"/>
              </a:rPr>
              <a:t>県立大宮光陵高等学校音楽科卒業</a:t>
            </a:r>
            <a:r>
              <a:rPr lang="ja-JP" altLang="en-US" sz="900" dirty="0" smtClean="0">
                <a:latin typeface="+mn-ea"/>
              </a:rPr>
              <a:t>。</a:t>
            </a:r>
            <a:endParaRPr lang="en-US" altLang="ja-JP" sz="900" dirty="0" smtClean="0">
              <a:latin typeface="+mn-ea"/>
            </a:endParaRPr>
          </a:p>
          <a:p>
            <a:r>
              <a:rPr lang="en-US" altLang="ja-JP" sz="900" dirty="0" smtClean="0">
                <a:latin typeface="+mn-ea"/>
              </a:rPr>
              <a:t>2004</a:t>
            </a:r>
            <a:r>
              <a:rPr lang="ja-JP" altLang="en-US" sz="900" dirty="0" smtClean="0">
                <a:latin typeface="+mn-ea"/>
              </a:rPr>
              <a:t>年全日本高等学校選抜オーケストラにて</a:t>
            </a:r>
            <a:endParaRPr lang="en-US" altLang="ja-JP" sz="900" dirty="0" smtClean="0">
              <a:latin typeface="+mn-ea"/>
            </a:endParaRPr>
          </a:p>
          <a:p>
            <a:r>
              <a:rPr lang="ja-JP" altLang="en-US" sz="900" dirty="0" smtClean="0">
                <a:latin typeface="+mn-ea"/>
              </a:rPr>
              <a:t>オーストリア</a:t>
            </a:r>
            <a:r>
              <a:rPr lang="ja-JP" altLang="en-US" sz="900" dirty="0">
                <a:latin typeface="+mn-ea"/>
              </a:rPr>
              <a:t>公演に参加</a:t>
            </a:r>
            <a:r>
              <a:rPr lang="ja-JP" altLang="en-US" sz="900" dirty="0" smtClean="0">
                <a:latin typeface="+mn-ea"/>
              </a:rPr>
              <a:t>。武蔵野</a:t>
            </a:r>
            <a:r>
              <a:rPr lang="ja-JP" altLang="en-US" sz="900" dirty="0">
                <a:latin typeface="+mn-ea"/>
              </a:rPr>
              <a:t>音楽大学打楽器専攻卒業</a:t>
            </a:r>
            <a:r>
              <a:rPr lang="ja-JP" altLang="en-US" sz="900" dirty="0" smtClean="0">
                <a:latin typeface="+mn-ea"/>
              </a:rPr>
              <a:t>。</a:t>
            </a:r>
            <a:endParaRPr lang="en-US" altLang="ja-JP" sz="900" dirty="0" smtClean="0">
              <a:latin typeface="+mn-ea"/>
            </a:endParaRPr>
          </a:p>
          <a:p>
            <a:r>
              <a:rPr lang="ja-JP" altLang="en-US" sz="900" dirty="0" smtClean="0">
                <a:latin typeface="+mn-ea"/>
              </a:rPr>
              <a:t>卒業</a:t>
            </a:r>
            <a:r>
              <a:rPr lang="ja-JP" altLang="en-US" sz="900" dirty="0">
                <a:latin typeface="+mn-ea"/>
              </a:rPr>
              <a:t>演奏会出演</a:t>
            </a:r>
            <a:r>
              <a:rPr lang="ja-JP" altLang="en-US" sz="900" dirty="0" smtClean="0">
                <a:latin typeface="+mn-ea"/>
              </a:rPr>
              <a:t>。平成</a:t>
            </a:r>
            <a:r>
              <a:rPr lang="en-US" altLang="ja-JP" sz="900" dirty="0" smtClean="0">
                <a:latin typeface="+mn-ea"/>
              </a:rPr>
              <a:t>2</a:t>
            </a:r>
            <a:r>
              <a:rPr lang="en-US" altLang="ja-JP" sz="900" dirty="0">
                <a:latin typeface="+mn-ea"/>
              </a:rPr>
              <a:t>0</a:t>
            </a:r>
            <a:r>
              <a:rPr lang="ja-JP" altLang="en-US" sz="900" dirty="0" smtClean="0">
                <a:latin typeface="+mn-ea"/>
              </a:rPr>
              <a:t>年度</a:t>
            </a:r>
            <a:r>
              <a:rPr lang="ja-JP" altLang="en-US" sz="900" dirty="0">
                <a:latin typeface="+mn-ea"/>
              </a:rPr>
              <a:t>武蔵野音楽大学福井直秋</a:t>
            </a:r>
            <a:r>
              <a:rPr lang="ja-JP" altLang="en-US" sz="900" dirty="0" smtClean="0">
                <a:latin typeface="+mn-ea"/>
              </a:rPr>
              <a:t>記念奨学生。</a:t>
            </a:r>
            <a:endParaRPr lang="en-US" altLang="ja-JP" sz="900" dirty="0" smtClean="0">
              <a:latin typeface="+mn-ea"/>
            </a:endParaRPr>
          </a:p>
          <a:p>
            <a:r>
              <a:rPr lang="ja-JP" altLang="en-US" sz="900" dirty="0" smtClean="0">
                <a:latin typeface="+mn-ea"/>
              </a:rPr>
              <a:t>これ</a:t>
            </a:r>
            <a:r>
              <a:rPr lang="ja-JP" altLang="en-US" sz="900" dirty="0">
                <a:latin typeface="+mn-ea"/>
              </a:rPr>
              <a:t>までに梶原美紀、鷹羽香緒里、中谷孝哉の各氏に師事。 </a:t>
            </a:r>
          </a:p>
          <a:p>
            <a:r>
              <a:rPr lang="ja-JP" altLang="en-US" sz="900" dirty="0" smtClean="0">
                <a:latin typeface="+mn-ea"/>
              </a:rPr>
              <a:t>大学</a:t>
            </a:r>
            <a:r>
              <a:rPr lang="ja-JP" altLang="en-US" sz="900" dirty="0">
                <a:latin typeface="+mn-ea"/>
              </a:rPr>
              <a:t>卒業後、横浜市消防音楽隊の演奏・演技嘱託員を</a:t>
            </a:r>
            <a:r>
              <a:rPr lang="ja-JP" altLang="en-US" sz="900" dirty="0" smtClean="0">
                <a:latin typeface="+mn-ea"/>
              </a:rPr>
              <a:t>経て</a:t>
            </a:r>
            <a:endParaRPr lang="en-US" altLang="ja-JP" sz="900" dirty="0" smtClean="0">
              <a:latin typeface="+mn-ea"/>
            </a:endParaRPr>
          </a:p>
          <a:p>
            <a:r>
              <a:rPr lang="ja-JP" altLang="en-US" sz="900" dirty="0" smtClean="0">
                <a:latin typeface="+mn-ea"/>
              </a:rPr>
              <a:t>現在</a:t>
            </a:r>
            <a:r>
              <a:rPr lang="ja-JP" altLang="en-US" sz="900" dirty="0">
                <a:latin typeface="+mn-ea"/>
              </a:rPr>
              <a:t>はフリーランスとしてライブやアンサンブル</a:t>
            </a:r>
            <a:r>
              <a:rPr lang="ja-JP" altLang="en-US" sz="900" dirty="0" smtClean="0">
                <a:latin typeface="+mn-ea"/>
              </a:rPr>
              <a:t>等</a:t>
            </a:r>
            <a:endParaRPr lang="en-US" altLang="ja-JP" sz="900" dirty="0" smtClean="0">
              <a:latin typeface="+mn-ea"/>
            </a:endParaRPr>
          </a:p>
          <a:p>
            <a:r>
              <a:rPr lang="ja-JP" altLang="en-US" sz="900" dirty="0" smtClean="0">
                <a:latin typeface="+mn-ea"/>
              </a:rPr>
              <a:t>演奏</a:t>
            </a:r>
            <a:r>
              <a:rPr lang="ja-JP" altLang="en-US" sz="900" dirty="0">
                <a:latin typeface="+mn-ea"/>
              </a:rPr>
              <a:t>活動を行っている</a:t>
            </a:r>
            <a:r>
              <a:rPr lang="ja-JP" altLang="en-US" sz="900" dirty="0" smtClean="0">
                <a:latin typeface="+mn-ea"/>
              </a:rPr>
              <a:t>。こしがや</a:t>
            </a:r>
            <a:r>
              <a:rPr lang="ja-JP" altLang="en-US" sz="900" dirty="0">
                <a:latin typeface="+mn-ea"/>
              </a:rPr>
              <a:t>「まちかどに音楽を！」</a:t>
            </a:r>
            <a:r>
              <a:rPr lang="ja-JP" altLang="en-US" sz="900" dirty="0" smtClean="0">
                <a:latin typeface="+mn-ea"/>
              </a:rPr>
              <a:t>プロジェクト</a:t>
            </a:r>
            <a:endParaRPr lang="en-US" altLang="ja-JP" sz="900" dirty="0" smtClean="0">
              <a:latin typeface="+mn-ea"/>
            </a:endParaRPr>
          </a:p>
          <a:p>
            <a:r>
              <a:rPr lang="ja-JP" altLang="en-US" sz="900" dirty="0" smtClean="0">
                <a:latin typeface="+mn-ea"/>
              </a:rPr>
              <a:t>アーティスト</a:t>
            </a:r>
            <a:r>
              <a:rPr lang="ja-JP" altLang="en-US" sz="900" dirty="0">
                <a:latin typeface="+mn-ea"/>
              </a:rPr>
              <a:t>協会メンバー</a:t>
            </a:r>
            <a:r>
              <a:rPr lang="ja-JP" altLang="en-US" sz="900" dirty="0" smtClean="0">
                <a:latin typeface="+mn-ea"/>
              </a:rPr>
              <a:t>。 アンサンブル</a:t>
            </a:r>
            <a:r>
              <a:rPr lang="ja-JP" altLang="en-US" sz="900" dirty="0">
                <a:latin typeface="+mn-ea"/>
              </a:rPr>
              <a:t>「藤ノ会」メンバー</a:t>
            </a:r>
            <a:r>
              <a:rPr lang="ja-JP" altLang="en-US" sz="900" dirty="0" smtClean="0">
                <a:latin typeface="+mn-ea"/>
              </a:rPr>
              <a:t>。</a:t>
            </a:r>
            <a:endParaRPr lang="en-US" altLang="ja-JP" sz="900" dirty="0" smtClean="0">
              <a:latin typeface="+mn-ea"/>
            </a:endParaRPr>
          </a:p>
          <a:p>
            <a:r>
              <a:rPr lang="ja-JP" altLang="en-US" sz="900" dirty="0" smtClean="0">
                <a:latin typeface="+mn-ea"/>
              </a:rPr>
              <a:t>ひまわり</a:t>
            </a:r>
            <a:r>
              <a:rPr lang="ja-JP" altLang="en-US" sz="900" dirty="0">
                <a:latin typeface="+mn-ea"/>
              </a:rPr>
              <a:t>音楽教室主宰</a:t>
            </a:r>
            <a:r>
              <a:rPr lang="ja-JP" altLang="en-US" sz="900" dirty="0" smtClean="0">
                <a:latin typeface="+mn-ea"/>
              </a:rPr>
              <a:t>。 </a:t>
            </a:r>
            <a:endParaRPr lang="ja-JP" altLang="en-US" sz="900" dirty="0">
              <a:latin typeface="+mn-ea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5677037" y="462717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u="sng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メイリオ" panose="020B0604030504040204" pitchFamily="50" charset="-128"/>
              </a:rPr>
              <a:t>★</a:t>
            </a:r>
            <a:r>
              <a:rPr kumimoji="1" lang="en-US" altLang="ja-JP" sz="1200" b="1" u="sng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メイリオ" panose="020B0604030504040204" pitchFamily="50" charset="-128"/>
              </a:rPr>
              <a:t>0</a:t>
            </a:r>
            <a:r>
              <a:rPr kumimoji="1" lang="ja-JP" altLang="en-US" sz="1200" b="1" u="sng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メイリオ" panose="020B0604030504040204" pitchFamily="50" charset="-128"/>
              </a:rPr>
              <a:t>歳の赤ちゃんから</a:t>
            </a:r>
            <a:endParaRPr kumimoji="1" lang="en-US" altLang="ja-JP" sz="1200" b="1" u="sng" dirty="0" smtClean="0">
              <a:solidFill>
                <a:schemeClr val="accent6">
                  <a:lumMod val="50000"/>
                </a:schemeClr>
              </a:solidFill>
              <a:latin typeface="+mj-ea"/>
              <a:ea typeface="+mj-ea"/>
              <a:cs typeface="メイリオ" panose="020B0604030504040204" pitchFamily="50" charset="-128"/>
            </a:endParaRPr>
          </a:p>
          <a:p>
            <a:r>
              <a:rPr lang="ja-JP" altLang="en-US" sz="1200" b="1" u="sng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メイリオ" panose="020B0604030504040204" pitchFamily="50" charset="-128"/>
              </a:rPr>
              <a:t>　</a:t>
            </a:r>
            <a:r>
              <a:rPr kumimoji="1" lang="ja-JP" altLang="en-US" sz="1200" b="1" u="sng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メイリオ" panose="020B0604030504040204" pitchFamily="50" charset="-128"/>
              </a:rPr>
              <a:t>ご入場頂けます★  </a:t>
            </a:r>
            <a:endParaRPr kumimoji="1" lang="ja-JP" altLang="en-US" sz="1200" b="1" u="sng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  <a:cs typeface="メイリオ" panose="020B0604030504040204" pitchFamily="50" charset="-128"/>
            </a:endParaRPr>
          </a:p>
        </p:txBody>
      </p:sp>
      <p:sp>
        <p:nvSpPr>
          <p:cNvPr id="44" name="ホームベース 43"/>
          <p:cNvSpPr/>
          <p:nvPr/>
        </p:nvSpPr>
        <p:spPr>
          <a:xfrm>
            <a:off x="414875" y="9654319"/>
            <a:ext cx="740311" cy="531390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2060"/>
              </a:solidFill>
            </a:endParaRPr>
          </a:p>
        </p:txBody>
      </p:sp>
      <p:sp>
        <p:nvSpPr>
          <p:cNvPr id="45" name="TextBox 52"/>
          <p:cNvSpPr txBox="1"/>
          <p:nvPr/>
        </p:nvSpPr>
        <p:spPr>
          <a:xfrm>
            <a:off x="471849" y="9749390"/>
            <a:ext cx="959058" cy="329866"/>
          </a:xfrm>
          <a:prstGeom prst="rect">
            <a:avLst/>
          </a:prstGeom>
          <a:noFill/>
        </p:spPr>
        <p:txBody>
          <a:bodyPr wrap="square" lIns="82836" tIns="41418" rIns="82836" bIns="41418" rtlCol="0">
            <a:spAutoFit/>
          </a:bodyPr>
          <a:lstStyle/>
          <a:p>
            <a:r>
              <a:rPr lang="ja-JP" altLang="en-US" sz="8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主催・</a:t>
            </a:r>
            <a:endParaRPr lang="en-US" altLang="ja-JP" sz="8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8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お問合せ</a:t>
            </a:r>
            <a:endParaRPr lang="ja-JP" altLang="en-US" sz="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5" name="Picture 2" descr="C:\Users\RE240\Desktop\talltreeロゴ\ロゴ横１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746" y="10079256"/>
            <a:ext cx="554790" cy="337027"/>
          </a:xfrm>
          <a:prstGeom prst="rect">
            <a:avLst/>
          </a:prstGeom>
          <a:solidFill>
            <a:srgbClr val="FF6600"/>
          </a:solidFill>
        </p:spPr>
      </p:pic>
      <p:sp>
        <p:nvSpPr>
          <p:cNvPr id="29" name="TextBox 53"/>
          <p:cNvSpPr txBox="1"/>
          <p:nvPr/>
        </p:nvSpPr>
        <p:spPr>
          <a:xfrm>
            <a:off x="1221001" y="9540320"/>
            <a:ext cx="5759856" cy="1130085"/>
          </a:xfrm>
          <a:prstGeom prst="rect">
            <a:avLst/>
          </a:prstGeom>
          <a:noFill/>
        </p:spPr>
        <p:txBody>
          <a:bodyPr wrap="square" lIns="82836" tIns="41418" rIns="82836" bIns="41418" rtlCol="0">
            <a:spAutoFit/>
          </a:bodyPr>
          <a:lstStyle/>
          <a:p>
            <a:r>
              <a:rPr lang="ja-JP" altLang="en-US" sz="2000" b="1" spc="600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栗橋文化会館 イリス  </a:t>
            </a:r>
            <a:endParaRPr lang="en-US" altLang="ja-JP" sz="2000" b="1" spc="600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200"/>
              </a:lnSpc>
            </a:pPr>
            <a:endParaRPr lang="en-US" altLang="ja-JP" sz="1200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zh-TW" altLang="en-US" sz="900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〒</a:t>
            </a:r>
            <a:r>
              <a:rPr lang="en-US" altLang="zh-TW" sz="9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349-1121  </a:t>
            </a:r>
            <a:r>
              <a:rPr lang="ja-JP" altLang="en-US" sz="9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埼玉県久喜市伊坂</a:t>
            </a:r>
            <a:r>
              <a:rPr lang="en-US" altLang="ja-JP" sz="9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1557</a:t>
            </a:r>
            <a:r>
              <a:rPr lang="ja-JP" altLang="en-US" sz="900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番地 </a:t>
            </a:r>
            <a:endParaRPr lang="en-US" altLang="ja-JP" sz="900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900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URL:https</a:t>
            </a:r>
            <a:r>
              <a:rPr lang="en-US" altLang="ja-JP" sz="9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://www.kuki-bunka.jp/iris</a:t>
            </a:r>
            <a:r>
              <a:rPr lang="en-US" altLang="ja-JP" sz="900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</a:p>
          <a:p>
            <a:r>
              <a:rPr lang="ja-JP" altLang="en-US" sz="900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主催：久喜市栗橋文化会館　企画</a:t>
            </a:r>
            <a:r>
              <a:rPr lang="ja-JP" altLang="en-US" sz="9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制作：トールツリー</a:t>
            </a:r>
            <a:r>
              <a:rPr lang="en-US" altLang="ja-JP" sz="9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9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株式会社ケイミックスパブリックビジネス</a:t>
            </a:r>
            <a:r>
              <a:rPr lang="en-US" altLang="ja-JP" sz="9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</a:p>
          <a:p>
            <a:endParaRPr lang="en-US" altLang="ja-JP" sz="900" dirty="0" smtClean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95640" y="9464626"/>
            <a:ext cx="7200109" cy="104258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9" r="1"/>
          <a:stretch/>
        </p:blipFill>
        <p:spPr>
          <a:xfrm>
            <a:off x="257342" y="1045103"/>
            <a:ext cx="1768076" cy="1588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0" name="正方形/長方形 59"/>
          <p:cNvSpPr/>
          <p:nvPr/>
        </p:nvSpPr>
        <p:spPr>
          <a:xfrm>
            <a:off x="3941529" y="7351437"/>
            <a:ext cx="3410967" cy="206210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endParaRPr lang="en-US" altLang="ja-JP" sz="700" b="1" dirty="0" smtClean="0"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  <a:p>
            <a:r>
              <a:rPr lang="ja-JP" altLang="en-US" sz="1400" b="1" dirty="0" smtClean="0">
                <a:latin typeface="游明朝 Light" panose="02020300000000000000" pitchFamily="18" charset="-128"/>
                <a:ea typeface="游明朝 Light" panose="02020300000000000000" pitchFamily="18" charset="-128"/>
              </a:rPr>
              <a:t>成田</a:t>
            </a:r>
            <a:r>
              <a:rPr lang="ja-JP" altLang="en-US" sz="1400" b="1" dirty="0">
                <a:latin typeface="游明朝 Light" panose="02020300000000000000" pitchFamily="18" charset="-128"/>
                <a:ea typeface="游明朝 Light" panose="02020300000000000000" pitchFamily="18" charset="-128"/>
              </a:rPr>
              <a:t>　美</a:t>
            </a:r>
            <a:r>
              <a:rPr lang="ja-JP" altLang="en-US" sz="1400" b="1" dirty="0" smtClean="0">
                <a:latin typeface="游明朝 Light" panose="02020300000000000000" pitchFamily="18" charset="-128"/>
                <a:ea typeface="游明朝 Light" panose="02020300000000000000" pitchFamily="18" charset="-128"/>
              </a:rPr>
              <a:t>智恵</a:t>
            </a:r>
            <a:endParaRPr lang="en-US" altLang="ja-JP" sz="1400" b="1" dirty="0" smtClean="0"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  <a:p>
            <a:endParaRPr lang="ja-JP" altLang="en-US" sz="800" b="1" dirty="0"/>
          </a:p>
          <a:p>
            <a:r>
              <a:rPr lang="ja-JP" altLang="en-US" sz="900" dirty="0">
                <a:latin typeface="+mn-ea"/>
              </a:rPr>
              <a:t>神奈川県出身</a:t>
            </a:r>
            <a:r>
              <a:rPr lang="ja-JP" altLang="en-US" sz="900" dirty="0" smtClean="0">
                <a:latin typeface="+mn-ea"/>
              </a:rPr>
              <a:t>。</a:t>
            </a:r>
            <a:r>
              <a:rPr lang="en-US" altLang="ja-JP" sz="900" dirty="0" smtClean="0">
                <a:latin typeface="+mn-ea"/>
              </a:rPr>
              <a:t>1</a:t>
            </a:r>
            <a:r>
              <a:rPr lang="en-US" altLang="ja-JP" sz="900" dirty="0">
                <a:latin typeface="+mn-ea"/>
              </a:rPr>
              <a:t>2</a:t>
            </a:r>
            <a:r>
              <a:rPr lang="ja-JP" altLang="en-US" sz="900" dirty="0" smtClean="0">
                <a:latin typeface="+mn-ea"/>
              </a:rPr>
              <a:t>歳</a:t>
            </a:r>
            <a:r>
              <a:rPr lang="ja-JP" altLang="en-US" sz="900" dirty="0">
                <a:latin typeface="+mn-ea"/>
              </a:rPr>
              <a:t>より打楽器を始める</a:t>
            </a:r>
            <a:r>
              <a:rPr lang="ja-JP" altLang="en-US" sz="900" dirty="0" smtClean="0">
                <a:latin typeface="+mn-ea"/>
              </a:rPr>
              <a:t>。</a:t>
            </a:r>
            <a:endParaRPr lang="en-US" altLang="ja-JP" sz="900" dirty="0" smtClean="0">
              <a:latin typeface="+mn-ea"/>
            </a:endParaRPr>
          </a:p>
          <a:p>
            <a:r>
              <a:rPr lang="ja-JP" altLang="en-US" sz="900" dirty="0" smtClean="0">
                <a:latin typeface="+mn-ea"/>
              </a:rPr>
              <a:t>埼玉</a:t>
            </a:r>
            <a:r>
              <a:rPr lang="ja-JP" altLang="en-US" sz="900" dirty="0">
                <a:latin typeface="+mn-ea"/>
              </a:rPr>
              <a:t>県立松伏高等学校</a:t>
            </a:r>
            <a:r>
              <a:rPr lang="ja-JP" altLang="en-US" sz="900" dirty="0" smtClean="0">
                <a:latin typeface="+mn-ea"/>
              </a:rPr>
              <a:t>音楽科卒業。</a:t>
            </a:r>
            <a:endParaRPr lang="en-US" altLang="ja-JP" sz="900" dirty="0" smtClean="0">
              <a:latin typeface="+mn-ea"/>
            </a:endParaRPr>
          </a:p>
          <a:p>
            <a:r>
              <a:rPr lang="ja-JP" altLang="en-US" sz="900" dirty="0" smtClean="0">
                <a:latin typeface="+mn-ea"/>
              </a:rPr>
              <a:t>武蔵野</a:t>
            </a:r>
            <a:r>
              <a:rPr lang="ja-JP" altLang="en-US" sz="900" dirty="0">
                <a:latin typeface="+mn-ea"/>
              </a:rPr>
              <a:t>音楽大学卒業、同大学特修科修了。 </a:t>
            </a:r>
          </a:p>
          <a:p>
            <a:r>
              <a:rPr lang="ja-JP" altLang="en-US" sz="900" dirty="0">
                <a:latin typeface="+mn-ea"/>
              </a:rPr>
              <a:t>大学在学中、福井直秋記念奨学生となる</a:t>
            </a:r>
            <a:r>
              <a:rPr lang="ja-JP" altLang="en-US" sz="900" dirty="0" smtClean="0">
                <a:latin typeface="+mn-ea"/>
              </a:rPr>
              <a:t>。</a:t>
            </a:r>
            <a:endParaRPr lang="en-US" altLang="ja-JP" sz="900" dirty="0" smtClean="0">
              <a:latin typeface="+mn-ea"/>
            </a:endParaRPr>
          </a:p>
          <a:p>
            <a:r>
              <a:rPr lang="ja-JP" altLang="en-US" sz="900" dirty="0" smtClean="0">
                <a:latin typeface="+mn-ea"/>
              </a:rPr>
              <a:t>同大学</a:t>
            </a:r>
            <a:r>
              <a:rPr lang="ja-JP" altLang="en-US" sz="900" dirty="0">
                <a:latin typeface="+mn-ea"/>
              </a:rPr>
              <a:t>卒業演奏会出演</a:t>
            </a:r>
            <a:r>
              <a:rPr lang="ja-JP" altLang="en-US" sz="900" dirty="0" smtClean="0">
                <a:latin typeface="+mn-ea"/>
              </a:rPr>
              <a:t>。</a:t>
            </a:r>
            <a:r>
              <a:rPr lang="en-US" altLang="ja-JP" sz="900" dirty="0" smtClean="0">
                <a:latin typeface="+mn-ea"/>
              </a:rPr>
              <a:t>200</a:t>
            </a:r>
            <a:r>
              <a:rPr lang="en-US" altLang="ja-JP" sz="900" dirty="0">
                <a:latin typeface="+mn-ea"/>
              </a:rPr>
              <a:t>4</a:t>
            </a:r>
            <a:r>
              <a:rPr lang="ja-JP" altLang="en-US" sz="900" dirty="0" smtClean="0">
                <a:latin typeface="+mn-ea"/>
              </a:rPr>
              <a:t>年小澤</a:t>
            </a:r>
            <a:r>
              <a:rPr lang="ja-JP" altLang="en-US" sz="900" dirty="0">
                <a:latin typeface="+mn-ea"/>
              </a:rPr>
              <a:t>征爾</a:t>
            </a:r>
            <a:r>
              <a:rPr lang="ja-JP" altLang="en-US" sz="900" dirty="0" smtClean="0">
                <a:latin typeface="+mn-ea"/>
              </a:rPr>
              <a:t>オペラプロジェクトに</a:t>
            </a:r>
            <a:endParaRPr lang="en-US" altLang="ja-JP" sz="900" dirty="0" smtClean="0">
              <a:latin typeface="+mn-ea"/>
            </a:endParaRPr>
          </a:p>
          <a:p>
            <a:r>
              <a:rPr lang="ja-JP" altLang="en-US" sz="900" dirty="0" smtClean="0">
                <a:latin typeface="+mn-ea"/>
              </a:rPr>
              <a:t>オーケストラ</a:t>
            </a:r>
            <a:r>
              <a:rPr lang="ja-JP" altLang="en-US" sz="900" dirty="0">
                <a:latin typeface="+mn-ea"/>
              </a:rPr>
              <a:t>で参加</a:t>
            </a:r>
            <a:r>
              <a:rPr lang="ja-JP" altLang="en-US" sz="900" dirty="0" smtClean="0">
                <a:latin typeface="+mn-ea"/>
              </a:rPr>
              <a:t>。</a:t>
            </a:r>
            <a:endParaRPr lang="en-US" altLang="ja-JP" sz="900" dirty="0" smtClean="0">
              <a:latin typeface="+mn-ea"/>
            </a:endParaRPr>
          </a:p>
          <a:p>
            <a:r>
              <a:rPr lang="ja-JP" altLang="en-US" sz="900" dirty="0" smtClean="0">
                <a:latin typeface="+mn-ea"/>
              </a:rPr>
              <a:t>これ</a:t>
            </a:r>
            <a:r>
              <a:rPr lang="ja-JP" altLang="en-US" sz="900" dirty="0">
                <a:latin typeface="+mn-ea"/>
              </a:rPr>
              <a:t>までに</a:t>
            </a:r>
            <a:r>
              <a:rPr lang="ja-JP" altLang="en-US" sz="900" dirty="0" smtClean="0">
                <a:latin typeface="+mn-ea"/>
              </a:rPr>
              <a:t>マリンバ・打楽器を小川佳津子、中谷</a:t>
            </a:r>
            <a:r>
              <a:rPr lang="ja-JP" altLang="en-US" sz="900" dirty="0">
                <a:latin typeface="+mn-ea"/>
              </a:rPr>
              <a:t>孝哉の各氏に師事</a:t>
            </a:r>
            <a:r>
              <a:rPr lang="ja-JP" altLang="en-US" sz="900" dirty="0" smtClean="0">
                <a:latin typeface="+mn-ea"/>
              </a:rPr>
              <a:t>。現在</a:t>
            </a:r>
            <a:r>
              <a:rPr lang="ja-JP" altLang="en-US" sz="900" dirty="0">
                <a:latin typeface="+mn-ea"/>
              </a:rPr>
              <a:t>、打楽器</a:t>
            </a:r>
            <a:r>
              <a:rPr lang="ja-JP" altLang="en-US" sz="900" dirty="0" smtClean="0">
                <a:latin typeface="+mn-ea"/>
              </a:rPr>
              <a:t>アンサンブルでの活動</a:t>
            </a:r>
            <a:r>
              <a:rPr lang="ja-JP" altLang="en-US" sz="900" dirty="0">
                <a:latin typeface="+mn-ea"/>
              </a:rPr>
              <a:t>や</a:t>
            </a:r>
            <a:r>
              <a:rPr lang="ja-JP" altLang="en-US" sz="900" dirty="0" smtClean="0">
                <a:latin typeface="+mn-ea"/>
              </a:rPr>
              <a:t>、小中</a:t>
            </a:r>
            <a:r>
              <a:rPr lang="ja-JP" altLang="en-US" sz="900" dirty="0">
                <a:latin typeface="+mn-ea"/>
              </a:rPr>
              <a:t>高生への指導にもあたっている</a:t>
            </a:r>
            <a:r>
              <a:rPr lang="ja-JP" altLang="en-US" sz="900" dirty="0" smtClean="0">
                <a:latin typeface="+mn-ea"/>
              </a:rPr>
              <a:t>。越谷市</a:t>
            </a:r>
            <a:r>
              <a:rPr lang="ja-JP" altLang="en-US" sz="900" dirty="0">
                <a:latin typeface="+mn-ea"/>
              </a:rPr>
              <a:t>の</a:t>
            </a:r>
            <a:r>
              <a:rPr lang="en-US" altLang="ja-JP" sz="900" dirty="0">
                <a:latin typeface="+mn-ea"/>
              </a:rPr>
              <a:t>(</a:t>
            </a:r>
            <a:r>
              <a:rPr lang="ja-JP" altLang="en-US" sz="900" dirty="0">
                <a:latin typeface="+mn-ea"/>
              </a:rPr>
              <a:t>地域の</a:t>
            </a:r>
            <a:r>
              <a:rPr lang="en-US" altLang="ja-JP" sz="900" dirty="0">
                <a:latin typeface="+mn-ea"/>
              </a:rPr>
              <a:t>)</a:t>
            </a:r>
            <a:r>
              <a:rPr lang="ja-JP" altLang="en-US" sz="900" dirty="0">
                <a:latin typeface="+mn-ea"/>
              </a:rPr>
              <a:t>アーティストとホールの</a:t>
            </a:r>
            <a:r>
              <a:rPr lang="ja-JP" altLang="en-US" sz="900" dirty="0" smtClean="0">
                <a:latin typeface="+mn-ea"/>
              </a:rPr>
              <a:t>共同企画に</a:t>
            </a:r>
            <a:r>
              <a:rPr lang="ja-JP" altLang="en-US" sz="900" dirty="0">
                <a:latin typeface="+mn-ea"/>
              </a:rPr>
              <a:t>参加</a:t>
            </a:r>
            <a:r>
              <a:rPr lang="ja-JP" altLang="en-US" sz="900" dirty="0" smtClean="0">
                <a:latin typeface="+mn-ea"/>
              </a:rPr>
              <a:t>。はかり屋</a:t>
            </a:r>
            <a:r>
              <a:rPr lang="en-US" altLang="ja-JP" sz="900" dirty="0" err="1">
                <a:latin typeface="+mn-ea"/>
              </a:rPr>
              <a:t>naya</a:t>
            </a:r>
            <a:r>
              <a:rPr lang="ja-JP" altLang="en-US" sz="900" dirty="0" err="1" smtClean="0">
                <a:latin typeface="+mn-ea"/>
              </a:rPr>
              <a:t>にて</a:t>
            </a:r>
            <a:r>
              <a:rPr lang="ja-JP" altLang="en-US" sz="900" dirty="0" smtClean="0">
                <a:latin typeface="+mn-ea"/>
              </a:rPr>
              <a:t>毎週</a:t>
            </a:r>
            <a:r>
              <a:rPr lang="ja-JP" altLang="en-US" sz="900" dirty="0">
                <a:latin typeface="+mn-ea"/>
              </a:rPr>
              <a:t>木曜</a:t>
            </a:r>
            <a:r>
              <a:rPr lang="ja-JP" altLang="en-US" sz="900" dirty="0" smtClean="0">
                <a:latin typeface="+mn-ea"/>
              </a:rPr>
              <a:t>に音楽</a:t>
            </a:r>
            <a:r>
              <a:rPr lang="ja-JP" altLang="en-US" sz="900" dirty="0">
                <a:latin typeface="+mn-ea"/>
              </a:rPr>
              <a:t>教室フェルマータを主宰</a:t>
            </a:r>
            <a:r>
              <a:rPr lang="ja-JP" altLang="en-US" sz="900" dirty="0" smtClean="0">
                <a:latin typeface="+mn-ea"/>
              </a:rPr>
              <a:t>。 </a:t>
            </a:r>
            <a:r>
              <a:rPr lang="en-US" altLang="ja-JP" sz="900" dirty="0" smtClean="0">
                <a:latin typeface="+mn-ea"/>
              </a:rPr>
              <a:t>music </a:t>
            </a:r>
            <a:r>
              <a:rPr lang="en-US" altLang="ja-JP" sz="900" dirty="0">
                <a:latin typeface="+mn-ea"/>
              </a:rPr>
              <a:t>square</a:t>
            </a:r>
            <a:r>
              <a:rPr lang="ja-JP" altLang="en-US" sz="900" dirty="0">
                <a:latin typeface="+mn-ea"/>
              </a:rPr>
              <a:t>主宰</a:t>
            </a:r>
            <a:r>
              <a:rPr lang="ja-JP" altLang="en-US" sz="900" dirty="0" smtClean="0">
                <a:latin typeface="+mn-ea"/>
              </a:rPr>
              <a:t>。</a:t>
            </a:r>
            <a:endParaRPr lang="ja-JP" altLang="en-US" sz="8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0" r="45875"/>
          <a:stretch/>
        </p:blipFill>
        <p:spPr>
          <a:xfrm>
            <a:off x="6514766" y="7449137"/>
            <a:ext cx="783434" cy="91371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06" b="16764"/>
          <a:stretch/>
        </p:blipFill>
        <p:spPr>
          <a:xfrm>
            <a:off x="3220439" y="7558615"/>
            <a:ext cx="650485" cy="758426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42060">
            <a:off x="2052781" y="6815671"/>
            <a:ext cx="479940" cy="47994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4" b="99205" l="11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11" y="5695627"/>
            <a:ext cx="1703885" cy="1703885"/>
          </a:xfrm>
          <a:prstGeom prst="rect">
            <a:avLst/>
          </a:prstGeom>
        </p:spPr>
      </p:pic>
      <p:sp>
        <p:nvSpPr>
          <p:cNvPr id="48" name="正方形/長方形 47"/>
          <p:cNvSpPr/>
          <p:nvPr/>
        </p:nvSpPr>
        <p:spPr>
          <a:xfrm>
            <a:off x="876899" y="410479"/>
            <a:ext cx="5238965" cy="375138"/>
          </a:xfrm>
          <a:prstGeom prst="rect">
            <a:avLst/>
          </a:prstGeom>
          <a:noFill/>
          <a:effectLst/>
        </p:spPr>
        <p:txBody>
          <a:bodyPr wrap="square" lIns="66709" tIns="33355" rIns="66709" bIns="33355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ja-JP" altLang="en-US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66FFCC"/>
                </a:solidFill>
                <a:latin typeface="+mn-ea"/>
              </a:rPr>
              <a:t>イリスロビーコンサート　</a:t>
            </a:r>
            <a:r>
              <a:rPr lang="en-US" altLang="ja-JP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66FFCC"/>
                </a:solidFill>
                <a:latin typeface="+mn-ea"/>
              </a:rPr>
              <a:t>vol.7</a:t>
            </a:r>
            <a:endParaRPr lang="en-US" altLang="ja-JP" sz="20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66FFCC"/>
              </a:solidFill>
              <a:latin typeface="+mn-ea"/>
            </a:endParaRP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270">
            <a:off x="5416389" y="6230676"/>
            <a:ext cx="463656" cy="626601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21" y="3382942"/>
            <a:ext cx="3626604" cy="2139094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20" y="5375706"/>
            <a:ext cx="540710" cy="540710"/>
          </a:xfrm>
          <a:prstGeom prst="rect">
            <a:avLst/>
          </a:prstGeom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WatercolorSpong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028">
            <a:off x="5618837" y="876381"/>
            <a:ext cx="525753" cy="525753"/>
          </a:xfrm>
          <a:prstGeom prst="rect">
            <a:avLst/>
          </a:prstGeom>
        </p:spPr>
      </p:pic>
      <p:grpSp>
        <p:nvGrpSpPr>
          <p:cNvPr id="37" name="グループ化 36"/>
          <p:cNvGrpSpPr/>
          <p:nvPr/>
        </p:nvGrpSpPr>
        <p:grpSpPr>
          <a:xfrm>
            <a:off x="131240" y="3392318"/>
            <a:ext cx="4328299" cy="2072156"/>
            <a:chOff x="388675" y="3369008"/>
            <a:chExt cx="4252045" cy="2675187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388675" y="3369008"/>
              <a:ext cx="3402893" cy="806024"/>
            </a:xfrm>
            <a:prstGeom prst="rect">
              <a:avLst/>
            </a:prstGeom>
            <a:noFill/>
          </p:spPr>
          <p:txBody>
            <a:bodyPr wrap="square" lIns="66709" tIns="33355" rIns="66709" bIns="33355" rtlCol="0">
              <a:spAutoFit/>
            </a:bodyPr>
            <a:lstStyle/>
            <a:p>
              <a:pPr algn="ctr"/>
              <a:r>
                <a:rPr lang="en-US" altLang="ja-JP" sz="5400" b="1" dirty="0">
                  <a:solidFill>
                    <a:schemeClr val="accent5"/>
                  </a:solidFill>
                  <a:latin typeface="Bodoni MT Black" panose="02070A03080606020203" pitchFamily="18" charset="0"/>
                </a:rPr>
                <a:t>7</a:t>
              </a:r>
              <a:r>
                <a:rPr lang="ja-JP" altLang="en-US" sz="2800" b="1" dirty="0" smtClean="0">
                  <a:solidFill>
                    <a:schemeClr val="accent5"/>
                  </a:solidFill>
                  <a:latin typeface="Bodoni MT Black" panose="02070A03080606020203" pitchFamily="18" charset="0"/>
                </a:rPr>
                <a:t>月</a:t>
              </a:r>
              <a:r>
                <a:rPr lang="en-US" altLang="ja-JP" sz="5400" b="1" dirty="0" smtClean="0">
                  <a:solidFill>
                    <a:schemeClr val="accent5"/>
                  </a:solidFill>
                  <a:latin typeface="Bodoni MT Black" panose="02070A03080606020203" pitchFamily="18" charset="0"/>
                </a:rPr>
                <a:t>24</a:t>
              </a:r>
              <a:r>
                <a:rPr lang="ja-JP" altLang="en-US" sz="2800" b="1" dirty="0" smtClean="0">
                  <a:solidFill>
                    <a:schemeClr val="accent5"/>
                  </a:solidFill>
                  <a:latin typeface="Bodoni MT Black" panose="02070A03080606020203" pitchFamily="18" charset="0"/>
                </a:rPr>
                <a:t>日</a:t>
              </a:r>
              <a:r>
                <a:rPr lang="en-US" altLang="ja-JP" sz="1600" b="1" dirty="0" smtClean="0">
                  <a:latin typeface="Bodoni MT Black" panose="02070A03080606020203" pitchFamily="18" charset="0"/>
                </a:rPr>
                <a:t>(</a:t>
              </a:r>
              <a:r>
                <a:rPr lang="ja-JP" altLang="en-US" sz="1600" b="1" dirty="0">
                  <a:latin typeface="Bodoni MT Black" panose="02070A03080606020203" pitchFamily="18" charset="0"/>
                </a:rPr>
                <a:t>水</a:t>
              </a:r>
              <a:r>
                <a:rPr lang="en-US" altLang="ja-JP" sz="1600" b="1" dirty="0" smtClean="0">
                  <a:latin typeface="Bodoni MT Black" panose="02070A03080606020203" pitchFamily="18" charset="0"/>
                </a:rPr>
                <a:t>)</a:t>
              </a:r>
              <a:endParaRPr lang="ja-JP" altLang="en-US" sz="2800" b="1" dirty="0">
                <a:latin typeface="Bodoni MT Black" panose="02070A03080606020203" pitchFamily="18" charset="0"/>
                <a:cs typeface="メイリオ" panose="020B0604030504040204" pitchFamily="50" charset="-128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706974" y="4409099"/>
              <a:ext cx="2965071" cy="1635096"/>
            </a:xfrm>
            <a:prstGeom prst="rect">
              <a:avLst/>
            </a:prstGeom>
            <a:noFill/>
          </p:spPr>
          <p:txBody>
            <a:bodyPr wrap="square" lIns="66709" tIns="33355" rIns="66709" bIns="33355" rtlCol="0">
              <a:spAutoFit/>
            </a:bodyPr>
            <a:lstStyle/>
            <a:p>
              <a:r>
                <a:rPr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開場  </a:t>
              </a:r>
              <a:r>
                <a:rPr lang="en-US" altLang="ja-JP" sz="2000" dirty="0" smtClean="0">
                  <a:latin typeface="Bodoni MT Black" panose="02070A03080606020203" pitchFamily="18" charset="0"/>
                </a:rPr>
                <a:t>11</a:t>
              </a:r>
              <a:r>
                <a:rPr lang="ja-JP" altLang="en-US" sz="2000" dirty="0">
                  <a:latin typeface="Bodoni MT Black" panose="02070A03080606020203" pitchFamily="18" charset="0"/>
                </a:rPr>
                <a:t>：</a:t>
              </a:r>
              <a:r>
                <a:rPr lang="en-US" altLang="ja-JP" sz="2000" dirty="0">
                  <a:latin typeface="Bodoni MT Black" panose="02070A03080606020203" pitchFamily="18" charset="0"/>
                </a:rPr>
                <a:t>45</a:t>
              </a:r>
              <a:r>
                <a:rPr lang="ja-JP" altLang="en-US" sz="2000" dirty="0">
                  <a:latin typeface="Algerian" panose="04020705040A02060702" pitchFamily="82" charset="0"/>
                </a:rPr>
                <a:t>　</a:t>
              </a:r>
              <a:endParaRPr lang="en-US" altLang="ja-JP" sz="2000" dirty="0" smtClean="0">
                <a:latin typeface="Algerian" panose="04020705040A02060702" pitchFamily="82" charset="0"/>
              </a:endParaRPr>
            </a:p>
            <a:p>
              <a:r>
                <a:rPr lang="ja-JP" altLang="en-US" sz="1600" dirty="0" smtClean="0">
                  <a:latin typeface="Bodoni MT Black" panose="02070A03080606020203" pitchFamily="18" charset="0"/>
                  <a:ea typeface="メイリオ" panose="020B0604030504040204" pitchFamily="50" charset="-128"/>
                  <a:cs typeface="メイリオ" panose="020B0604030504040204" pitchFamily="50" charset="-128"/>
                </a:rPr>
                <a:t>開演  </a:t>
              </a:r>
              <a:r>
                <a:rPr lang="en-US" altLang="ja-JP" sz="2000" dirty="0" smtClean="0">
                  <a:latin typeface="Bodoni MT Black" panose="02070A03080606020203" pitchFamily="18" charset="0"/>
                </a:rPr>
                <a:t>12</a:t>
              </a:r>
              <a:r>
                <a:rPr lang="ja-JP" altLang="en-US" sz="2000" dirty="0">
                  <a:latin typeface="Bodoni MT Black" panose="02070A03080606020203" pitchFamily="18" charset="0"/>
                </a:rPr>
                <a:t>：</a:t>
              </a:r>
              <a:r>
                <a:rPr lang="en-US" altLang="ja-JP" sz="2000" dirty="0">
                  <a:latin typeface="Bodoni MT Black" panose="02070A03080606020203" pitchFamily="18" charset="0"/>
                </a:rPr>
                <a:t>15</a:t>
              </a:r>
              <a:r>
                <a:rPr lang="ja-JP" altLang="en-US" sz="2000" dirty="0">
                  <a:latin typeface="Algerian" panose="04020705040A02060702" pitchFamily="82" charset="0"/>
                </a:rPr>
                <a:t>　</a:t>
              </a:r>
              <a:endPara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ts val="1697"/>
                </a:lnSpc>
              </a:pPr>
              <a:endPara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lnSpc>
                  <a:spcPts val="1697"/>
                </a:lnSpc>
              </a:pPr>
              <a:r>
                <a:rPr lang="ja-JP" altLang="en-US" sz="1600" dirty="0" smtClean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会場</a:t>
              </a:r>
              <a:r>
                <a:rPr lang="ja-JP" altLang="en-US" sz="1600" dirty="0" smtClean="0">
                  <a:latin typeface="Algerian" panose="04020705040A02060702" pitchFamily="82" charset="0"/>
                </a:rPr>
                <a:t>  </a:t>
              </a:r>
              <a:r>
                <a:rPr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栗橋文化会館 ロビー</a:t>
              </a: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1" name="角丸四角形 10"/>
            <p:cNvSpPr/>
            <p:nvPr/>
          </p:nvSpPr>
          <p:spPr>
            <a:xfrm>
              <a:off x="3290973" y="5361833"/>
              <a:ext cx="1349747" cy="450358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8470" tIns="29235" rIns="58470" bIns="29235" rtlCol="0" anchor="ctr"/>
            <a:lstStyle/>
            <a:p>
              <a:pPr algn="ctr"/>
              <a:r>
                <a:rPr lang="ja-JP" altLang="en-US" b="1" dirty="0"/>
                <a:t>入場無料</a:t>
              </a:r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2336043" y="4830759"/>
              <a:ext cx="1317990" cy="277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/>
                <a:t>(</a:t>
              </a:r>
              <a:r>
                <a:rPr lang="ja-JP" altLang="en-US" sz="1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公演時間 約</a:t>
              </a:r>
              <a:r>
                <a:rPr lang="en-US" altLang="ja-JP" sz="1200" dirty="0">
                  <a:latin typeface="Bodoni MT Black" panose="02070A03080606020203" pitchFamily="18" charset="0"/>
                </a:rPr>
                <a:t>30</a:t>
              </a:r>
              <a:r>
                <a:rPr lang="ja-JP" altLang="en-US" sz="10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分</a:t>
              </a:r>
              <a:r>
                <a:rPr lang="en-US" altLang="ja-JP" sz="1200" dirty="0"/>
                <a:t>)</a:t>
              </a:r>
              <a:endParaRPr lang="ja-JP" altLang="en-US" sz="1200" dirty="0"/>
            </a:p>
          </p:txBody>
        </p:sp>
      </p:grpSp>
      <p:pic>
        <p:nvPicPr>
          <p:cNvPr id="61" name="図 60"/>
          <p:cNvPicPr>
            <a:picLocks noChangeAspect="1"/>
          </p:cNvPicPr>
          <p:nvPr/>
        </p:nvPicPr>
        <p:blipFill>
          <a:blip r:embed="rId1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4" b="99205" l="11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47467">
            <a:off x="6073632" y="5879003"/>
            <a:ext cx="1444235" cy="1444235"/>
          </a:xfrm>
          <a:prstGeom prst="rect">
            <a:avLst/>
          </a:prstGeom>
        </p:spPr>
      </p:pic>
      <p:pic>
        <p:nvPicPr>
          <p:cNvPr id="62" name="図 61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14" b="9568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4228">
            <a:off x="5382573" y="5273227"/>
            <a:ext cx="940301" cy="940301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5243831" y="354098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プログラム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" name="図 8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42060">
            <a:off x="3766546" y="4148192"/>
            <a:ext cx="538081" cy="538081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356662" y="3232223"/>
            <a:ext cx="864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Bodoni MT Black" panose="02070A03080606020203" pitchFamily="18" charset="0"/>
                <a:ea typeface="GungsuhChe" panose="02030609000101010101" pitchFamily="49" charset="-127"/>
                <a:cs typeface="メイリオ" panose="020B0604030504040204" pitchFamily="50" charset="-128"/>
              </a:rPr>
              <a:t>2019</a:t>
            </a:r>
            <a:r>
              <a:rPr kumimoji="1"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95" y="6908708"/>
            <a:ext cx="483224" cy="483224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0037">
            <a:off x="1404394" y="5343623"/>
            <a:ext cx="579224" cy="579224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33899">
            <a:off x="4723262" y="5862879"/>
            <a:ext cx="523527" cy="523527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486" y="6766879"/>
            <a:ext cx="533473" cy="533473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804" y="5723946"/>
            <a:ext cx="840381" cy="840381"/>
          </a:xfrm>
          <a:prstGeom prst="rect">
            <a:avLst/>
          </a:prstGeom>
        </p:spPr>
      </p:pic>
      <p:pic>
        <p:nvPicPr>
          <p:cNvPr id="85" name="図 8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104" y="6944053"/>
            <a:ext cx="671194" cy="671194"/>
          </a:xfrm>
          <a:prstGeom prst="rect">
            <a:avLst/>
          </a:prstGeom>
        </p:spPr>
      </p:pic>
      <p:pic>
        <p:nvPicPr>
          <p:cNvPr id="86" name="図 8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361" y="6249259"/>
            <a:ext cx="562242" cy="562242"/>
          </a:xfrm>
          <a:prstGeom prst="rect">
            <a:avLst/>
          </a:prstGeom>
        </p:spPr>
      </p:pic>
      <p:pic>
        <p:nvPicPr>
          <p:cNvPr id="87" name="図 86"/>
          <p:cNvPicPr>
            <a:picLocks noChangeAspect="1"/>
          </p:cNvPicPr>
          <p:nvPr/>
        </p:nvPicPr>
        <p:blipFill>
          <a:blip r:embed="rId2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7455">
            <a:off x="2179044" y="5579297"/>
            <a:ext cx="764786" cy="764786"/>
          </a:xfrm>
          <a:prstGeom prst="rect">
            <a:avLst/>
          </a:prstGeom>
        </p:spPr>
      </p:pic>
      <p:pic>
        <p:nvPicPr>
          <p:cNvPr id="94" name="図 9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02407">
            <a:off x="3950889" y="5732458"/>
            <a:ext cx="671194" cy="671194"/>
          </a:xfrm>
          <a:prstGeom prst="rect">
            <a:avLst/>
          </a:prstGeom>
        </p:spPr>
      </p:pic>
      <p:pic>
        <p:nvPicPr>
          <p:cNvPr id="95" name="図 94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4" b="100000" l="0" r="10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8451">
            <a:off x="3323113" y="6725965"/>
            <a:ext cx="479940" cy="479940"/>
          </a:xfrm>
          <a:prstGeom prst="rect">
            <a:avLst/>
          </a:prstGeom>
        </p:spPr>
      </p:pic>
      <p:pic>
        <p:nvPicPr>
          <p:cNvPr id="96" name="図 9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0111">
            <a:off x="1806090" y="6224672"/>
            <a:ext cx="418690" cy="418690"/>
          </a:xfrm>
          <a:prstGeom prst="rect">
            <a:avLst/>
          </a:prstGeom>
        </p:spPr>
      </p:pic>
      <p:pic>
        <p:nvPicPr>
          <p:cNvPr id="97" name="図 9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6815">
            <a:off x="3997951" y="6537495"/>
            <a:ext cx="554733" cy="554733"/>
          </a:xfrm>
          <a:prstGeom prst="rect">
            <a:avLst/>
          </a:prstGeom>
        </p:spPr>
      </p:pic>
      <p:pic>
        <p:nvPicPr>
          <p:cNvPr id="99" name="図 98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85003">
            <a:off x="6816045" y="1769893"/>
            <a:ext cx="451316" cy="451316"/>
          </a:xfrm>
          <a:prstGeom prst="rect">
            <a:avLst/>
          </a:prstGeom>
        </p:spPr>
      </p:pic>
      <p:pic>
        <p:nvPicPr>
          <p:cNvPr id="98" name="図 9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826" y="1180243"/>
            <a:ext cx="837547" cy="837547"/>
          </a:xfrm>
          <a:prstGeom prst="rect">
            <a:avLst/>
          </a:prstGeom>
        </p:spPr>
      </p:pic>
      <p:pic>
        <p:nvPicPr>
          <p:cNvPr id="100" name="図 99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40744">
            <a:off x="5554659" y="6864352"/>
            <a:ext cx="671194" cy="671194"/>
          </a:xfrm>
          <a:prstGeom prst="rect">
            <a:avLst/>
          </a:prstGeom>
        </p:spPr>
      </p:pic>
      <p:pic>
        <p:nvPicPr>
          <p:cNvPr id="101" name="図 100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41556">
            <a:off x="3252486" y="3542464"/>
            <a:ext cx="682615" cy="682615"/>
          </a:xfrm>
          <a:prstGeom prst="rect">
            <a:avLst/>
          </a:prstGeom>
        </p:spPr>
      </p:pic>
      <p:pic>
        <p:nvPicPr>
          <p:cNvPr id="102" name="図 101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7455">
            <a:off x="3912503" y="3651353"/>
            <a:ext cx="554825" cy="554825"/>
          </a:xfrm>
          <a:prstGeom prst="rect">
            <a:avLst/>
          </a:prstGeom>
        </p:spPr>
      </p:pic>
      <p:pic>
        <p:nvPicPr>
          <p:cNvPr id="103" name="図 102"/>
          <p:cNvPicPr>
            <a:picLocks noChangeAspect="1"/>
          </p:cNvPicPr>
          <p:nvPr/>
        </p:nvPicPr>
        <p:blipFill>
          <a:blip r:embed="rId3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826" y="5294140"/>
            <a:ext cx="671194" cy="671194"/>
          </a:xfrm>
          <a:prstGeom prst="rect">
            <a:avLst/>
          </a:prstGeom>
        </p:spPr>
      </p:pic>
      <p:pic>
        <p:nvPicPr>
          <p:cNvPr id="104" name="図 103"/>
          <p:cNvPicPr>
            <a:picLocks noChangeAspect="1"/>
          </p:cNvPicPr>
          <p:nvPr/>
        </p:nvPicPr>
        <p:blipFill>
          <a:blip r:embed="rId3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96" y="6311358"/>
            <a:ext cx="376836" cy="376836"/>
          </a:xfrm>
          <a:prstGeom prst="rect">
            <a:avLst/>
          </a:prstGeom>
        </p:spPr>
      </p:pic>
      <p:pic>
        <p:nvPicPr>
          <p:cNvPr id="105" name="図 104"/>
          <p:cNvPicPr>
            <a:picLocks noChangeAspect="1"/>
          </p:cNvPicPr>
          <p:nvPr/>
        </p:nvPicPr>
        <p:blipFill>
          <a:blip r:embed="rId3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147">
            <a:off x="4429120" y="6842969"/>
            <a:ext cx="470059" cy="470059"/>
          </a:xfrm>
          <a:prstGeom prst="rect">
            <a:avLst/>
          </a:prstGeom>
        </p:spPr>
      </p:pic>
      <p:pic>
        <p:nvPicPr>
          <p:cNvPr id="106" name="図 105"/>
          <p:cNvPicPr>
            <a:picLocks noChangeAspect="1"/>
          </p:cNvPicPr>
          <p:nvPr/>
        </p:nvPicPr>
        <p:blipFill>
          <a:blip r:embed="rId3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6815">
            <a:off x="6892955" y="4921246"/>
            <a:ext cx="455589" cy="455589"/>
          </a:xfrm>
          <a:prstGeom prst="rect">
            <a:avLst/>
          </a:prstGeom>
        </p:spPr>
      </p:pic>
      <p:pic>
        <p:nvPicPr>
          <p:cNvPr id="107" name="図 106"/>
          <p:cNvPicPr>
            <a:picLocks noChangeAspect="1"/>
          </p:cNvPicPr>
          <p:nvPr/>
        </p:nvPicPr>
        <p:blipFill>
          <a:blip r:embed="rId4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3599">
            <a:off x="164104" y="177116"/>
            <a:ext cx="357810" cy="357810"/>
          </a:xfrm>
          <a:prstGeom prst="rect">
            <a:avLst/>
          </a:prstGeom>
        </p:spPr>
      </p:pic>
      <p:pic>
        <p:nvPicPr>
          <p:cNvPr id="108" name="図 107"/>
          <p:cNvPicPr>
            <a:picLocks noChangeAspect="1"/>
          </p:cNvPicPr>
          <p:nvPr/>
        </p:nvPicPr>
        <p:blipFill>
          <a:blip r:embed="rId41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47465">
            <a:off x="575910" y="241631"/>
            <a:ext cx="291489" cy="291489"/>
          </a:xfrm>
          <a:prstGeom prst="rect">
            <a:avLst/>
          </a:prstGeom>
        </p:spPr>
      </p:pic>
      <p:pic>
        <p:nvPicPr>
          <p:cNvPr id="109" name="図 108"/>
          <p:cNvPicPr>
            <a:picLocks noChangeAspect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22023">
            <a:off x="4628675" y="6435928"/>
            <a:ext cx="404179" cy="40417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659104" y="3896788"/>
            <a:ext cx="2698239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♪アンダー・ザ・シー</a:t>
            </a:r>
            <a:r>
              <a:rPr lang="ja-JP" altLang="en-US" sz="1600" dirty="0"/>
              <a:t/>
            </a:r>
            <a:br>
              <a:rPr lang="ja-JP" altLang="en-US" sz="1600" dirty="0"/>
            </a:br>
            <a:r>
              <a:rPr lang="ja-JP" altLang="en-US" sz="1600" dirty="0" smtClean="0"/>
              <a:t>♬サザエ</a:t>
            </a:r>
            <a:r>
              <a:rPr lang="ja-JP" altLang="en-US" sz="1600" dirty="0"/>
              <a:t>さん・メドレー</a:t>
            </a:r>
            <a:br>
              <a:rPr lang="ja-JP" altLang="en-US" sz="1600" dirty="0"/>
            </a:br>
            <a:r>
              <a:rPr lang="ja-JP" altLang="en-US" sz="1600" dirty="0" smtClean="0"/>
              <a:t>♪おもちゃ</a:t>
            </a:r>
            <a:r>
              <a:rPr lang="ja-JP" altLang="en-US" sz="1600" dirty="0"/>
              <a:t>の</a:t>
            </a:r>
            <a:r>
              <a:rPr lang="ja-JP" altLang="en-US" sz="1600" dirty="0" smtClean="0"/>
              <a:t>チャチャチャ</a:t>
            </a:r>
            <a:endParaRPr lang="en-US" altLang="ja-JP" sz="1600" dirty="0" smtClean="0"/>
          </a:p>
          <a:p>
            <a:pPr algn="r"/>
            <a:r>
              <a:rPr lang="ja-JP" altLang="en-US" sz="1600" dirty="0"/>
              <a:t>　</a:t>
            </a:r>
            <a:r>
              <a:rPr lang="ja-JP" altLang="en-US" sz="1400" dirty="0" smtClean="0"/>
              <a:t>など</a:t>
            </a:r>
            <a:endParaRPr lang="en-US" altLang="ja-JP" sz="1400" dirty="0" smtClean="0"/>
          </a:p>
          <a:p>
            <a:pPr algn="r"/>
            <a:endParaRPr lang="en-US" altLang="ja-JP" sz="300" dirty="0" smtClean="0"/>
          </a:p>
          <a:p>
            <a:r>
              <a:rPr lang="en-US" altLang="ja-JP" sz="1100" dirty="0" smtClean="0"/>
              <a:t>※</a:t>
            </a:r>
            <a:r>
              <a:rPr lang="ja-JP" altLang="en-US" sz="1100" dirty="0" smtClean="0"/>
              <a:t>曲目は変更する場合があります。</a:t>
            </a:r>
            <a:endParaRPr lang="en-US" altLang="ja-JP" sz="1100" dirty="0" smtClean="0"/>
          </a:p>
          <a:p>
            <a:endParaRPr kumimoji="1" lang="ja-JP" altLang="en-US" sz="1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59950" y="9538274"/>
            <a:ext cx="2738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TEL.0480-52-3221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189915" y="9838702"/>
            <a:ext cx="32319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受付時間</a:t>
            </a:r>
            <a:r>
              <a:rPr lang="en-US" altLang="ja-JP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00~21</a:t>
            </a:r>
            <a:r>
              <a:rPr lang="ja-JP" altLang="en-US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（第</a:t>
            </a:r>
            <a:r>
              <a:rPr lang="en-US" altLang="ja-JP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2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火曜日休館</a:t>
            </a:r>
            <a:r>
              <a:rPr lang="ja-JP" altLang="en-US" sz="1200" dirty="0" smtClean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6848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1693</TotalTime>
  <Words>126</Words>
  <Application>Microsoft Office PowerPoint</Application>
  <PresentationFormat>ユーザー設定</PresentationFormat>
  <Paragraphs>54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GungsuhChe</vt:lpstr>
      <vt:lpstr>メイリオ</vt:lpstr>
      <vt:lpstr>游ゴシック</vt:lpstr>
      <vt:lpstr>游ゴシック Light</vt:lpstr>
      <vt:lpstr>游明朝 Light</vt:lpstr>
      <vt:lpstr>Algerian</vt:lpstr>
      <vt:lpstr>Arial</vt:lpstr>
      <vt:lpstr>Bodoni MT Black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RE331</dc:creator>
  <cp:lastModifiedBy>RE473</cp:lastModifiedBy>
  <cp:revision>143</cp:revision>
  <cp:lastPrinted>2019-05-06T08:23:51Z</cp:lastPrinted>
  <dcterms:created xsi:type="dcterms:W3CDTF">2018-09-13T07:57:57Z</dcterms:created>
  <dcterms:modified xsi:type="dcterms:W3CDTF">2019-05-15T10:30:36Z</dcterms:modified>
</cp:coreProperties>
</file>